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Heller" initials="PH" lastIdx="1" clrIdx="0">
    <p:extLst>
      <p:ext uri="{19B8F6BF-5375-455C-9EA6-DF929625EA0E}">
        <p15:presenceInfo xmlns:p15="http://schemas.microsoft.com/office/powerpoint/2012/main" userId="Peter Hel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6T08:19:09.31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01907-CE16-443B-A075-5671BFA4FD2D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372D3-E7EA-4305-83D2-7BC7F92933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07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496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72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38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3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72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623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963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55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400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24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3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4F0D-EB47-4E23-B254-C530FB6F50DC}" type="datetimeFigureOut">
              <a:rPr lang="sv-SE" smtClean="0"/>
              <a:t>2020-01-26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D15B2-48EF-4559-9729-6E7489C070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095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ortstyrelsen.se/TSFS/TSFS%202017_63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hyperlink" Target="https://www.transportstyrelsen.se/TSFS/TSFS%202017_64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ransportstyrelsen.se/globalassets/global/regler/jarnvag/eu/komm-forordn-eu-1169_2010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1466276"/>
            <a:ext cx="12192000" cy="739302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Arial" panose="020B0604020202020204" pitchFamily="34" charset="0"/>
                <a:cs typeface="Arial" panose="020B0604020202020204" pitchFamily="34" charset="0"/>
              </a:rPr>
              <a:t>Utbildning – vad säger regelverket?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9525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525000" y="0"/>
            <a:ext cx="2667000" cy="954107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Säkerhetssemi-</a:t>
            </a:r>
            <a:b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sv-SE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narium</a:t>
            </a:r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2020</a:t>
            </a:r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085850" y="2333456"/>
            <a:ext cx="9620250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sv-SE" b="1" dirty="0"/>
          </a:p>
        </p:txBody>
      </p:sp>
      <p:sp>
        <p:nvSpPr>
          <p:cNvPr id="9" name="Underrubrik 2"/>
          <p:cNvSpPr txBox="1">
            <a:spLocks/>
          </p:cNvSpPr>
          <p:nvPr/>
        </p:nvSpPr>
        <p:spPr>
          <a:xfrm>
            <a:off x="6495536" y="2271628"/>
            <a:ext cx="5198075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b="1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A4DF271-7D12-47E2-B7A7-1F249DD4F6F3}"/>
              </a:ext>
            </a:extLst>
          </p:cNvPr>
          <p:cNvSpPr txBox="1"/>
          <p:nvPr/>
        </p:nvSpPr>
        <p:spPr>
          <a:xfrm>
            <a:off x="498389" y="2446042"/>
            <a:ext cx="1072206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Järnväg – TSFS 2017:63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Transportstyrelsens föreskrifter och allmänna råd om yrkeskunnande för infrastrukturförvaltare av industrispår och för järnvägsföretag med nationellt trafiksäkerhetstillstånd</a:t>
            </a:r>
          </a:p>
          <a:p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Spårväg och tunnelbana – TSFS 2017:64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Transportstyrelsens föreskrifter och allmänna råd om yrkeskunnande vid tunnelbana och spårväg</a:t>
            </a:r>
          </a:p>
          <a:p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1258060"/>
            <a:ext cx="12192000" cy="739302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Arial" panose="020B0604020202020204" pitchFamily="34" charset="0"/>
                <a:cs typeface="Arial" panose="020B0604020202020204" pitchFamily="34" charset="0"/>
              </a:rPr>
              <a:t>Utbildning – vad säger regelverket?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9525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525000" y="0"/>
            <a:ext cx="2667000" cy="954107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Säkerhetssemi-</a:t>
            </a:r>
            <a:b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sv-SE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narium</a:t>
            </a:r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2020</a:t>
            </a:r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085850" y="2333456"/>
            <a:ext cx="9620250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sv-SE" b="1" dirty="0"/>
          </a:p>
        </p:txBody>
      </p:sp>
      <p:sp>
        <p:nvSpPr>
          <p:cNvPr id="9" name="Underrubrik 2"/>
          <p:cNvSpPr txBox="1">
            <a:spLocks/>
          </p:cNvSpPr>
          <p:nvPr/>
        </p:nvSpPr>
        <p:spPr>
          <a:xfrm>
            <a:off x="6495536" y="2271628"/>
            <a:ext cx="5198075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b="1" dirty="0"/>
          </a:p>
        </p:txBody>
      </p:sp>
      <p:pic>
        <p:nvPicPr>
          <p:cNvPr id="8" name="Bildobjekt 7" descr="En bild som visar kniv&#10;&#10;Automatiskt genererad beskrivning">
            <a:extLst>
              <a:ext uri="{FF2B5EF4-FFF2-40B4-BE49-F238E27FC236}">
                <a16:creationId xmlns:a16="http://schemas.microsoft.com/office/drawing/2014/main" id="{C06CE484-BA90-4ED8-A1BD-A93D167F8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74" y="2910084"/>
            <a:ext cx="7511892" cy="999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8E37C69F-EEF7-47EA-8936-D0B3EC950F9E}"/>
              </a:ext>
            </a:extLst>
          </p:cNvPr>
          <p:cNvSpPr txBox="1"/>
          <p:nvPr/>
        </p:nvSpPr>
        <p:spPr>
          <a:xfrm>
            <a:off x="8782050" y="3117208"/>
            <a:ext cx="2911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TSFS 2017:63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48CD2DB3-7C89-4FEB-BC10-5592D04BD9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74" y="5233259"/>
            <a:ext cx="7511892" cy="921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E6133150-D087-4F53-8AF5-47CA20195392}"/>
              </a:ext>
            </a:extLst>
          </p:cNvPr>
          <p:cNvSpPr/>
          <p:nvPr/>
        </p:nvSpPr>
        <p:spPr>
          <a:xfrm>
            <a:off x="8782050" y="5307552"/>
            <a:ext cx="2848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TSFS 2017:64</a:t>
            </a:r>
          </a:p>
        </p:txBody>
      </p: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6D6A3CE1-3EED-4514-B586-9CDF50897293}"/>
              </a:ext>
            </a:extLst>
          </p:cNvPr>
          <p:cNvCxnSpPr/>
          <p:nvPr/>
        </p:nvCxnSpPr>
        <p:spPr>
          <a:xfrm>
            <a:off x="930274" y="4564814"/>
            <a:ext cx="103314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73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1239010"/>
            <a:ext cx="12192000" cy="739302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Arial" panose="020B0604020202020204" pitchFamily="34" charset="0"/>
                <a:cs typeface="Arial" panose="020B0604020202020204" pitchFamily="34" charset="0"/>
              </a:rPr>
              <a:t>Utbildning – vad säger regelverket?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9525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525000" y="0"/>
            <a:ext cx="2667000" cy="954107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Säkerhetssemi-</a:t>
            </a:r>
            <a:b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sv-SE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narium</a:t>
            </a:r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2020</a:t>
            </a:r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085850" y="2333456"/>
            <a:ext cx="9620250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sv-SE" b="1" dirty="0"/>
          </a:p>
        </p:txBody>
      </p:sp>
      <p:sp>
        <p:nvSpPr>
          <p:cNvPr id="9" name="Underrubrik 2"/>
          <p:cNvSpPr txBox="1">
            <a:spLocks/>
          </p:cNvSpPr>
          <p:nvPr/>
        </p:nvSpPr>
        <p:spPr>
          <a:xfrm>
            <a:off x="6495536" y="2271628"/>
            <a:ext cx="5198075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b="1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4BFAFAF9-8061-4138-8D3B-11F5BB2199D1}"/>
              </a:ext>
            </a:extLst>
          </p:cNvPr>
          <p:cNvSpPr/>
          <p:nvPr/>
        </p:nvSpPr>
        <p:spPr>
          <a:xfrm>
            <a:off x="323848" y="2581018"/>
            <a:ext cx="31854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TSFS 2013:44</a:t>
            </a:r>
          </a:p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8§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6A921D0-1ABE-4F03-B6B1-6DAA65C2D4B0}"/>
              </a:ext>
            </a:extLst>
          </p:cNvPr>
          <p:cNvSpPr/>
          <p:nvPr/>
        </p:nvSpPr>
        <p:spPr>
          <a:xfrm>
            <a:off x="3524250" y="378134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Transportstyrelsens föreskrifter om säkerhetsstyrning och säkerhetsordning med säkerhetsbestämmelser inom tunnelbana och spårväg</a:t>
            </a:r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0BA67A47-0C61-478E-8C85-CCD9D2E5A950}"/>
              </a:ext>
            </a:extLst>
          </p:cNvPr>
          <p:cNvCxnSpPr>
            <a:cxnSpLocks/>
          </p:cNvCxnSpPr>
          <p:nvPr/>
        </p:nvCxnSpPr>
        <p:spPr>
          <a:xfrm>
            <a:off x="2105954" y="3714268"/>
            <a:ext cx="1264758" cy="4154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65F7479A-E075-434E-AFA1-EB8220E7B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452" y="2708275"/>
            <a:ext cx="7330698" cy="55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1060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1239010"/>
            <a:ext cx="12192000" cy="739302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Arial" panose="020B0604020202020204" pitchFamily="34" charset="0"/>
                <a:cs typeface="Arial" panose="020B0604020202020204" pitchFamily="34" charset="0"/>
              </a:rPr>
              <a:t>Utbildning – vad säger regelverket?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9525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525000" y="0"/>
            <a:ext cx="2667000" cy="954107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Säkerhetssemi-</a:t>
            </a:r>
            <a:b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sv-SE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narium</a:t>
            </a:r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2020</a:t>
            </a:r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085850" y="2333456"/>
            <a:ext cx="9620250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sv-SE" b="1" dirty="0"/>
          </a:p>
        </p:txBody>
      </p:sp>
      <p:sp>
        <p:nvSpPr>
          <p:cNvPr id="9" name="Underrubrik 2"/>
          <p:cNvSpPr txBox="1">
            <a:spLocks/>
          </p:cNvSpPr>
          <p:nvPr/>
        </p:nvSpPr>
        <p:spPr>
          <a:xfrm>
            <a:off x="6495536" y="2271628"/>
            <a:ext cx="5198075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b="1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26A9A450-7102-44A2-B32E-123165692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31" y="2537810"/>
            <a:ext cx="7784620" cy="914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ektangel 18">
            <a:extLst>
              <a:ext uri="{FF2B5EF4-FFF2-40B4-BE49-F238E27FC236}">
                <a16:creationId xmlns:a16="http://schemas.microsoft.com/office/drawing/2014/main" id="{77AD683E-2EC9-4E3C-B56F-A2D6A1664BB2}"/>
              </a:ext>
            </a:extLst>
          </p:cNvPr>
          <p:cNvSpPr/>
          <p:nvPr/>
        </p:nvSpPr>
        <p:spPr>
          <a:xfrm>
            <a:off x="323849" y="2537810"/>
            <a:ext cx="31854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TSFS 2015:33</a:t>
            </a:r>
          </a:p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8§</a:t>
            </a: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75927860-6C99-4752-A441-BFBAC3476355}"/>
              </a:ext>
            </a:extLst>
          </p:cNvPr>
          <p:cNvCxnSpPr/>
          <p:nvPr/>
        </p:nvCxnSpPr>
        <p:spPr>
          <a:xfrm>
            <a:off x="930274" y="3936164"/>
            <a:ext cx="103314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objekt 3">
            <a:extLst>
              <a:ext uri="{FF2B5EF4-FFF2-40B4-BE49-F238E27FC236}">
                <a16:creationId xmlns:a16="http://schemas.microsoft.com/office/drawing/2014/main" id="{A819F06D-B315-4B73-84E8-563076EFF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30" y="4564813"/>
            <a:ext cx="7786959" cy="626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Rektangel 16">
            <a:extLst>
              <a:ext uri="{FF2B5EF4-FFF2-40B4-BE49-F238E27FC236}">
                <a16:creationId xmlns:a16="http://schemas.microsoft.com/office/drawing/2014/main" id="{4BFAFAF9-8061-4138-8D3B-11F5BB2199D1}"/>
              </a:ext>
            </a:extLst>
          </p:cNvPr>
          <p:cNvSpPr/>
          <p:nvPr/>
        </p:nvSpPr>
        <p:spPr>
          <a:xfrm>
            <a:off x="416053" y="4390768"/>
            <a:ext cx="31854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TSFS 2015:33</a:t>
            </a:r>
          </a:p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9§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6A921D0-1ABE-4F03-B6B1-6DAA65C2D4B0}"/>
              </a:ext>
            </a:extLst>
          </p:cNvPr>
          <p:cNvSpPr/>
          <p:nvPr/>
        </p:nvSpPr>
        <p:spPr>
          <a:xfrm>
            <a:off x="3181350" y="574566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Transportstyrelsens föreskrifter om nationellt trafiksäkerhetstillstånd</a:t>
            </a:r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0BA67A47-0C61-478E-8C85-CCD9D2E5A950}"/>
              </a:ext>
            </a:extLst>
          </p:cNvPr>
          <p:cNvCxnSpPr>
            <a:endCxn id="11" idx="1"/>
          </p:cNvCxnSpPr>
          <p:nvPr/>
        </p:nvCxnSpPr>
        <p:spPr>
          <a:xfrm>
            <a:off x="1916592" y="5745663"/>
            <a:ext cx="1264758" cy="4154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48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1239010"/>
            <a:ext cx="12192000" cy="739302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Arial" panose="020B0604020202020204" pitchFamily="34" charset="0"/>
                <a:cs typeface="Arial" panose="020B0604020202020204" pitchFamily="34" charset="0"/>
              </a:rPr>
              <a:t>Utbildning – vad säger regelverket?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9525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525000" y="0"/>
            <a:ext cx="2667000" cy="954107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Säkerhetssemi-</a:t>
            </a:r>
            <a:b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sv-SE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narium</a:t>
            </a:r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2020</a:t>
            </a:r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085850" y="2333456"/>
            <a:ext cx="9620250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sv-SE" b="1" dirty="0"/>
          </a:p>
        </p:txBody>
      </p:sp>
      <p:sp>
        <p:nvSpPr>
          <p:cNvPr id="9" name="Underrubrik 2"/>
          <p:cNvSpPr txBox="1">
            <a:spLocks/>
          </p:cNvSpPr>
          <p:nvPr/>
        </p:nvSpPr>
        <p:spPr>
          <a:xfrm>
            <a:off x="6495536" y="2271628"/>
            <a:ext cx="5198075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b="1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77AD683E-2EC9-4E3C-B56F-A2D6A1664BB2}"/>
              </a:ext>
            </a:extLst>
          </p:cNvPr>
          <p:cNvSpPr/>
          <p:nvPr/>
        </p:nvSpPr>
        <p:spPr>
          <a:xfrm>
            <a:off x="209549" y="2375885"/>
            <a:ext cx="31854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TSFS 2015:34</a:t>
            </a:r>
          </a:p>
          <a:p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3§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6A921D0-1ABE-4F03-B6B1-6DAA65C2D4B0}"/>
              </a:ext>
            </a:extLst>
          </p:cNvPr>
          <p:cNvSpPr/>
          <p:nvPr/>
        </p:nvSpPr>
        <p:spPr>
          <a:xfrm>
            <a:off x="2847975" y="3632879"/>
            <a:ext cx="8324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Transportstyrelsens föreskrifter om säkerhetsstyrningssystem och övriga säkerhetsbestämmelser för infrastrukturförvaltare med säkerhetstillstånd samt järnvägsföretag med säkerhetsintyg</a:t>
            </a:r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0BA67A47-0C61-478E-8C85-CCD9D2E5A950}"/>
              </a:ext>
            </a:extLst>
          </p:cNvPr>
          <p:cNvCxnSpPr>
            <a:cxnSpLocks/>
          </p:cNvCxnSpPr>
          <p:nvPr/>
        </p:nvCxnSpPr>
        <p:spPr>
          <a:xfrm>
            <a:off x="1376417" y="3347614"/>
            <a:ext cx="1264758" cy="4154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Bildobjekt 7">
            <a:extLst>
              <a:ext uri="{FF2B5EF4-FFF2-40B4-BE49-F238E27FC236}">
                <a16:creationId xmlns:a16="http://schemas.microsoft.com/office/drawing/2014/main" id="{2CD02E1E-F697-4FBB-A58A-F605114F2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006" y="2027531"/>
            <a:ext cx="7942625" cy="1599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EB66B0FE-6C65-49D8-A986-8D1D8A3A7C97}"/>
              </a:ext>
            </a:extLst>
          </p:cNvPr>
          <p:cNvSpPr txBox="1"/>
          <p:nvPr/>
        </p:nvSpPr>
        <p:spPr>
          <a:xfrm>
            <a:off x="4975552" y="5034215"/>
            <a:ext cx="6516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Förordning (EU) nr 1169/2010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77F9DFF0-4A43-4CE7-B3C7-F8C42D7A752D}"/>
              </a:ext>
            </a:extLst>
          </p:cNvPr>
          <p:cNvCxnSpPr/>
          <p:nvPr/>
        </p:nvCxnSpPr>
        <p:spPr>
          <a:xfrm>
            <a:off x="390525" y="5737882"/>
            <a:ext cx="11449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EE6FA5F3-40E3-4986-BE65-02CE38E1C651}"/>
              </a:ext>
            </a:extLst>
          </p:cNvPr>
          <p:cNvSpPr txBox="1"/>
          <p:nvPr/>
        </p:nvSpPr>
        <p:spPr>
          <a:xfrm>
            <a:off x="390525" y="6071941"/>
            <a:ext cx="113030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>
                <a:latin typeface="Arial" panose="020B0604020202020204" pitchFamily="34" charset="0"/>
                <a:cs typeface="Arial" panose="020B0604020202020204" pitchFamily="34" charset="0"/>
              </a:rPr>
              <a:t>OBS! TSFS 2015:33 och 2015:34 ersätts med nya regler om NTT och NIT i juni 2020.</a:t>
            </a:r>
          </a:p>
        </p:txBody>
      </p:sp>
    </p:spTree>
    <p:extLst>
      <p:ext uri="{BB962C8B-B14F-4D97-AF65-F5344CB8AC3E}">
        <p14:creationId xmlns:p14="http://schemas.microsoft.com/office/powerpoint/2010/main" val="355656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0" y="1466276"/>
            <a:ext cx="12192000" cy="739302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Arial" panose="020B0604020202020204" pitchFamily="34" charset="0"/>
                <a:cs typeface="Arial" panose="020B0604020202020204" pitchFamily="34" charset="0"/>
              </a:rPr>
              <a:t>Utbildning – vad säger regelverket?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9525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9525000" y="0"/>
            <a:ext cx="2667000" cy="954107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Säkerhetssemi-</a:t>
            </a:r>
            <a:b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sv-SE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narium</a:t>
            </a:r>
            <a:r>
              <a:rPr lang="sv-SE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2020</a:t>
            </a:r>
          </a:p>
        </p:txBody>
      </p:sp>
      <p:sp>
        <p:nvSpPr>
          <p:cNvPr id="7" name="Underrubrik 2"/>
          <p:cNvSpPr txBox="1">
            <a:spLocks/>
          </p:cNvSpPr>
          <p:nvPr/>
        </p:nvSpPr>
        <p:spPr>
          <a:xfrm>
            <a:off x="1085850" y="2333456"/>
            <a:ext cx="9620250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sv-SE" b="1" dirty="0"/>
          </a:p>
        </p:txBody>
      </p:sp>
      <p:sp>
        <p:nvSpPr>
          <p:cNvPr id="9" name="Underrubrik 2"/>
          <p:cNvSpPr txBox="1">
            <a:spLocks/>
          </p:cNvSpPr>
          <p:nvPr/>
        </p:nvSpPr>
        <p:spPr>
          <a:xfrm>
            <a:off x="6495536" y="2271628"/>
            <a:ext cx="5198075" cy="458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b="1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A4DF271-7D12-47E2-B7A7-1F249DD4F6F3}"/>
              </a:ext>
            </a:extLst>
          </p:cNvPr>
          <p:cNvSpPr txBox="1"/>
          <p:nvPr/>
        </p:nvSpPr>
        <p:spPr>
          <a:xfrm>
            <a:off x="498389" y="2522242"/>
            <a:ext cx="1150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Sammanfattning: Vi har </a:t>
            </a:r>
            <a:r>
              <a:rPr lang="sv-S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stor frihet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 och </a:t>
            </a:r>
            <a:r>
              <a:rPr lang="sv-S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stort ansvar</a:t>
            </a:r>
            <a:r>
              <a:rPr lang="sv-SE" sz="3200" b="1" dirty="0">
                <a:latin typeface="Arial" panose="020B0604020202020204" pitchFamily="34" charset="0"/>
                <a:cs typeface="Arial" panose="020B0604020202020204" pitchFamily="34" charset="0"/>
              </a:rPr>
              <a:t> när det gäller att utforma våra utbildningar.</a:t>
            </a:r>
          </a:p>
          <a:p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8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179</Words>
  <Application>Microsoft Office PowerPoint</Application>
  <PresentationFormat>Bredbild</PresentationFormat>
  <Paragraphs>39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Sjöquist Peter</dc:creator>
  <cp:lastModifiedBy>Peter Heller</cp:lastModifiedBy>
  <cp:revision>44</cp:revision>
  <dcterms:created xsi:type="dcterms:W3CDTF">2017-01-11T16:41:02Z</dcterms:created>
  <dcterms:modified xsi:type="dcterms:W3CDTF">2020-01-26T09:40:53Z</dcterms:modified>
</cp:coreProperties>
</file>